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Biologis &amp; 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Implikasi Faktor Biologis</a:t>
            </a:r>
            <a:endParaRPr/>
          </a:p>
        </p:txBody>
      </p:sp>
      <p:sp>
        <p:nvSpPr>
          <p:cNvPr id="156" name="Google Shape;156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Faktor biologis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seperti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fungsi neurotransmiter pada otak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keturunan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abnormalitas otak yang mendasar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berimplikasi pada perkembangan perilaku abnormal.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" name="Google Shape;157;p22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158" name="Google Shape;158;p2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Biologis &amp; 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Interaksi, Bukan Takdir </a:t>
            </a:r>
            <a:endParaRPr/>
          </a:p>
        </p:txBody>
      </p:sp>
      <p:sp>
        <p:nvSpPr>
          <p:cNvPr id="164" name="Google Shape;164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Tapi, biologi bukanlah takdir, </a:t>
            </a:r>
            <a:b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gen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tidak mendikte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perilaku yang dihasilkan.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Terdapat interaksi yang kompleks antara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genetika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pengasuhan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lingkungan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hereditas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dalam perkembangan perilaku abnormal.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5" name="Google Shape;165;p23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166" name="Google Shape;166;p2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Biologis &amp; 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Peran Genetika</a:t>
            </a:r>
            <a:endParaRPr/>
          </a:p>
        </p:txBody>
      </p:sp>
      <p:sp>
        <p:nvSpPr>
          <p:cNvPr id="172" name="Google Shape;172;p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Genetika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hanya memunculkan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predisposisi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(kecenderungan, bukan kepastian) bahwa pola perilaku/gangguan tertentu akan terbentuk.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Ketika dikatakan bahwa “faktor genetika berperan dalam pengembangan perilaku abnormal”, maksudnya ada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beberapa gen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terlibat, bukan satu gen saja.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3" name="Google Shape;173;p24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174" name="Google Shape;174;p2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Psikologis: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Psikodinamika</a:t>
            </a:r>
            <a:endParaRPr/>
          </a:p>
        </p:txBody>
      </p:sp>
      <p:sp>
        <p:nvSpPr>
          <p:cNvPr id="180" name="Google Shape;180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psikodinamika Freud dan pengikutnya,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Carl Jung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Alfred Adler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Karen Horney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Erik Erikson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Margaret Mahler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percaya bahwa perilaku abnormal bermula dari </a:t>
            </a:r>
            <a:b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sebab psikologis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berdasarkan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kekuatan psikis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diri.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1" name="Google Shape;181;p25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182" name="Google Shape;182;p2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Psikodinamika</a:t>
            </a:r>
            <a:endParaRPr/>
          </a:p>
        </p:txBody>
      </p:sp>
      <p:sp>
        <p:nvSpPr>
          <p:cNvPr id="188" name="Google Shape;188;p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psikodinamika memicu perkembangan penanganan yang berfokus pada pentingnya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proses bawah sadar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ini dikritik secara luas, karena: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Penekanannya pada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impuls seksual dan agresif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Mengandung beberapa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konsep abstrak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sulit diuji secara saintifik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Google Shape;189;p26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190" name="Google Shape;190;p2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Psikologis: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Pembelajaran</a:t>
            </a:r>
            <a:endParaRPr/>
          </a:p>
        </p:txBody>
      </p:sp>
      <p:sp>
        <p:nvSpPr>
          <p:cNvPr id="196" name="Google Shape;196;p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Teoretikus pembelajaran, seperti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John B. Watson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B. F. Skinner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berpendapat bahwa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prinsip pembelajaran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dapat digunakan untuk menjelaskan perilaku abnormal maupun perilaku normal.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" name="Google Shape;197;p27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Pembelajaran</a:t>
            </a:r>
            <a:endParaRPr/>
          </a:p>
        </p:txBody>
      </p:sp>
      <p:sp>
        <p:nvSpPr>
          <p:cNvPr id="204" name="Google Shape;204;p2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Teori berbasis pembelajaran memunculkan perkembangan terapi perilaku dan model konsep yang lebih luas, yakni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teori sosial-kognitif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Teori ini dikritik karena tidak lebih menjelaskan: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Kesadaran diri dan pengalaman subjektif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Pentingnya faktor genetik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" name="Google Shape;205;p28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06" name="Google Shape;206;p2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Psikologis: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Humanistik</a:t>
            </a:r>
            <a:endParaRPr/>
          </a:p>
        </p:txBody>
      </p:sp>
      <p:sp>
        <p:nvSpPr>
          <p:cNvPr id="212" name="Google Shape;212;p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Teoretikus humanistik, seperti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Carl Rogers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Abraham Maslow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percaya pentingnya memahami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halangan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dihadapi seseorang, ketika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berjuang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mencapai aktualisasi dan autentikasi diri.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3" name="Google Shape;213;p29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14" name="Google Shape;214;p2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Humanistik</a:t>
            </a:r>
            <a:endParaRPr/>
          </a:p>
        </p:txBody>
      </p:sp>
      <p:sp>
        <p:nvSpPr>
          <p:cNvPr id="220" name="Google Shape;220;p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humanistik meningkatkan penekanan pada pentingnya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pengalaman subjektif dan sadar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ini dikritik karena kesulitan yang ditemui saat mempelajari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pengalaman mental pribadi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aktualisasi diri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secara objektif.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1" name="Google Shape;221;p30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22" name="Google Shape;222;p3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Psikologis: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Kognitif</a:t>
            </a:r>
            <a:endParaRPr/>
          </a:p>
        </p:txBody>
      </p:sp>
      <p:sp>
        <p:nvSpPr>
          <p:cNvPr id="228" name="Google Shape;228;p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Teoretikus kognitif, seperti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Aaron Beck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Albert Ellis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berfokus pada peran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pemikiran yang terdistorsi dan self-defeating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dalam menjelaskan perilaku abnormal.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" name="Google Shape;229;p31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30" name="Google Shape;230;p3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00150" lvl="0" indent="-15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050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rgbClr val="505050"/>
                </a:solidFill>
                <a:latin typeface="Arial"/>
                <a:ea typeface="Arial"/>
                <a:cs typeface="Arial"/>
                <a:sym typeface="Arial"/>
              </a:rPr>
              <a:t>Perspektif &amp; Metode Penangan Kontemporer atas Perilaku Abnormal</a:t>
            </a:r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biologis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psikologis 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sosiokultural 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biopsikososial 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Metode penanganan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838200" y="411162"/>
            <a:ext cx="731837" cy="731837"/>
          </a:xfrm>
          <a:prstGeom prst="ellipse">
            <a:avLst/>
          </a:prstGeom>
          <a:solidFill>
            <a:srgbClr val="46B446">
              <a:alpha val="8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Kognitif </a:t>
            </a:r>
            <a:endParaRPr/>
          </a:p>
        </p:txBody>
      </p:sp>
      <p:sp>
        <p:nvSpPr>
          <p:cNvPr id="236" name="Google Shape;236;p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kognitif melahirkan pendekatan kognitif pada terapi, dan memicu kemunculan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kognitif-perilaku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ini dikritik karena: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Terlalu berfokus pada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emosional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Pertanyaan apakah pemikiran terdistorsi merupakan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penyebab atau akibat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depresi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7" name="Google Shape;237;p32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38" name="Google Shape;238;p3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Sosiokultural</a:t>
            </a:r>
            <a:endParaRPr/>
          </a:p>
        </p:txBody>
      </p:sp>
      <p:sp>
        <p:nvSpPr>
          <p:cNvPr id="244" name="Google Shape;244;p3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Teoretikus sosiokultural memperluas perspektif terhadap perilaku abnormal, dengan memperhitungkan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faktor sosiokultural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berhubungan dengan perkembangan gangguan psikologis, termasuk: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Peran kelas sosial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Etnisitas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Paparan terhadap kemiskinan dan rasisme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5" name="Google Shape;245;p33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46" name="Google Shape;246;p3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Sosiokultural: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Faktor Sosial</a:t>
            </a:r>
            <a:endParaRPr/>
          </a:p>
        </p:txBody>
      </p:sp>
      <p:sp>
        <p:nvSpPr>
          <p:cNvPr id="252" name="Google Shape;252;p3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Teoretikus sosiokultural memfokuskan perhatian pada peran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stresor sosial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pada perilaku abnormal.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Penelitian mendukung adanya hubungan antara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kelas sosial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gangguan psikologis berat.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34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54" name="Google Shape;254;p3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Biopsikososial</a:t>
            </a:r>
            <a:endParaRPr/>
          </a:p>
        </p:txBody>
      </p:sp>
      <p:sp>
        <p:nvSpPr>
          <p:cNvPr id="260" name="Google Shape;260;p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biopsikososial mencari pemahaman akan perilaku abnormal berdasarkan interaksi faktor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biologis, psikologis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sosiokultural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Walau model ini telah menjadi konsep terkemuka, mungkin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kompleksitas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menjadi kelemahan terbesarnya.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1" name="Google Shape;261;p35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62" name="Google Shape;262;p3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Biopsikososial: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Diatesis Stres</a:t>
            </a:r>
            <a:endParaRPr/>
          </a:p>
        </p:txBody>
      </p:sp>
      <p:sp>
        <p:nvSpPr>
          <p:cNvPr id="268" name="Google Shape;268;p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Contoh yang paling dikenal,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diatesis stres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Seseorang mungkin memiliki </a:t>
            </a:r>
            <a:r>
              <a:rPr lang="en-US" sz="28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predisposisi </a:t>
            </a: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(diatesis) untuk gangguan tertentu, tapi—apakah itu akan berkembang atau tidak—bergantung pada interaksinya dengan </a:t>
            </a:r>
            <a:r>
              <a:rPr lang="en-US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pengalaman hidup pemicu stres</a:t>
            </a: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9" name="Google Shape;269;p36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70" name="Google Shape;270;p3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Tenaga Ahlinya</a:t>
            </a:r>
            <a:endParaRPr/>
          </a:p>
        </p:txBody>
      </p:sp>
      <p:sp>
        <p:nvSpPr>
          <p:cNvPr id="276" name="Google Shape;276;p3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Psikolog klinis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menyelesaikan pelatihan spesialis di bidang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psikologi klinis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terutama pada tingkat doktoral.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Psikiater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adalah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dokter medis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dengan spesialiasi pada psikiatri.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Pekerja sosial klinis/psikiatri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telah berpendidikan lanjutan di bidang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pekerja sosial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atau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kesejahteraan sosial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biasanya pada tingkat magister.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7" name="Google Shape;277;p37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78" name="Google Shape;278;p3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Tujuan &amp; Teknik (Terapi Psikodinamika)</a:t>
            </a:r>
            <a:endParaRPr/>
          </a:p>
        </p:txBody>
      </p:sp>
      <p:sp>
        <p:nvSpPr>
          <p:cNvPr id="284" name="Google Shape;284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psikodinamika diawali dengan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psikoanalisis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pendekatan penanganan yang dikembangkan Freud.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Teknik psikoanalisis seperti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asosiasi bebas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analisis mimpi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membantu pemahaman </a:t>
            </a: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konflik bawah sadar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kemudian menyelesaikannya dengan kepribadian dewasa.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kontemporer biasanya lebih singkat, dengan pendekatan langsung untuk eksplorasi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mekanisme pertahanan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hubungan transferensi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5" name="Google Shape;285;p38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86" name="Google Shape;286;p3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Tujuan &amp; Teknik (Terapi Perilaku)</a:t>
            </a:r>
            <a:endParaRPr/>
          </a:p>
        </p:txBody>
      </p:sp>
      <p:sp>
        <p:nvSpPr>
          <p:cNvPr id="292" name="Google Shape;292;p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perilaku menerapkan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prinsip pembelajaran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untuk membantu perubahan perilaku menjadi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adaptif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Teknik terapi ini termasuk: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Desensitisasi sistematis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Pemaparan bertahap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Pemodelan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Pendekatan pengondisian instrumental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Pelatihan kemampuan sosial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3" name="Google Shape;293;p39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294" name="Google Shape;294;p3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Tujuan &amp; Teknik (Terapi Kognitif)</a:t>
            </a:r>
            <a:endParaRPr/>
          </a:p>
        </p:txBody>
      </p:sp>
      <p:sp>
        <p:nvSpPr>
          <p:cNvPr id="300" name="Google Shape;300;p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kognitif berfokus memodifikasi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kognisi maladaptif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yang dipercaya mendasari permasalahan emosional dan perilaku self-defeating.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perilaku rasional-emotif Ellis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berfokus membantah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pemikiran irasional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penyebab tekanan emosional, digantikan kepercayaan dan perilaku adaptif.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kognitif Beck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berfokus membantu identifikasi, menolak, dan mengganti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kognisi terdistorsi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—seperti kecenderungan melebih-lebihkan kejadian buruk, maupun mengecilkan pencapaian diri.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1" name="Google Shape;301;p40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302" name="Google Shape;302;p4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Tujuan &amp; Teknik (Terapi Kognitif-Perilaku)</a:t>
            </a:r>
            <a:endParaRPr/>
          </a:p>
        </p:txBody>
      </p:sp>
      <p:sp>
        <p:nvSpPr>
          <p:cNvPr id="308" name="Google Shape;308;p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kognitif-perilaku merupakan bentuk lebih luas, yang mengintegrasikan pendekatan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behavioral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kognitif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dalam satu penanganan.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9" name="Google Shape;309;p4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29</a:t>
            </a:fld>
            <a:endParaRPr/>
          </a:p>
        </p:txBody>
      </p:sp>
      <p:sp>
        <p:nvSpPr>
          <p:cNvPr id="310" name="Google Shape;310;p41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Biologis: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Saraf</a:t>
            </a:r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Saraf terbentuk dari: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Neuron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(sel saraf)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Neuron-neuron saling berkomunikasi melalui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pesan kimia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(neurotransmiter)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Neurotransmiter mengantarkan impuls saraf melalui </a:t>
            </a: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sinapsis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(celah kecil di antara neuron).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4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Tujuan &amp; Teknik (Terapi Humanistik)</a:t>
            </a:r>
            <a:endParaRPr/>
          </a:p>
        </p:txBody>
      </p:sp>
      <p:sp>
        <p:nvSpPr>
          <p:cNvPr id="316" name="Google Shape;316;p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humanistik berfokus pada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pengalaman subjektif dan sadar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saat ini.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terpusat-individu Roger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membantu peningkatan kesadaran dan penerimaan mengenai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perasaan terdalam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dilarang secara sosial dan yang dikesampingkan.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Terapis terpusat-individu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efektif memiliki kualitas: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Penerimaan positif tanpa syarat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Empati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Ketulusan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Harmoni </a:t>
            </a:r>
            <a:endParaRPr/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7" name="Google Shape;317;p42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318" name="Google Shape;318;p4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Tujuan &amp; Teknik (Terapi Eklektik)</a:t>
            </a:r>
            <a:endParaRPr/>
          </a:p>
        </p:txBody>
      </p:sp>
      <p:sp>
        <p:nvSpPr>
          <p:cNvPr id="324" name="Google Shape;324;p4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Terdapat dua bentuk umum terapi eklektik: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Eklektik teknis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Pendekatan pragmatis yang menerapkan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teknik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dari beberapa aliran terapi, tanpa mengadopsi teori yang mendasarinya.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Eklektik integratif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Model terapi yang mensintesis dan mengintegrasikan beragam pendekatan teoretis.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5" name="Google Shape;325;p43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326" name="Google Shape;326;p4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Tujuan &amp; Teknik (Terapi Kelompok &amp; Pasangan)</a:t>
            </a:r>
            <a:endParaRPr/>
          </a:p>
        </p:txBody>
      </p:sp>
      <p:sp>
        <p:nvSpPr>
          <p:cNvPr id="332" name="Google Shape;332;p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kelompok memberi kesempatan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saling mendukung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berbagi pengalaman pembelajaran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dalam latar kelompok, untuk: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Membantu individu mengatasi kesulitan psikologis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Mengembangkan perilaku lebih adaptif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Terapis pasangan membantu pasangan meningkatkan komunikasi dan menyelesaikan perbedaan mereka.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3" name="Google Shape;333;p44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334" name="Google Shape;334;p4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Tujuan &amp; Teknik (Terapi Keluarga)</a:t>
            </a:r>
            <a:endParaRPr/>
          </a:p>
        </p:txBody>
      </p:sp>
      <p:sp>
        <p:nvSpPr>
          <p:cNvPr id="340" name="Google Shape;340;p4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Terapis keluarga: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Bekerja dengan keluarga yang bermasalah, dan menuntaskan perbedaan yang ada.</a:t>
            </a: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Berfokus pada: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Klarifikasi komunikasi keluarga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Menyelesaikan konflik peran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Menjaga agar anggota keluarga tidak saling mengambinghitam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Membantu anggota keluarga mengembangkan otonomi lebih besar </a:t>
            </a:r>
            <a:endParaRPr/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1" name="Google Shape;341;p45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342" name="Google Shape;342;p4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Efektivitas Psikoterapi</a:t>
            </a:r>
            <a:endParaRPr/>
          </a:p>
        </p:txBody>
      </p:sp>
      <p:sp>
        <p:nvSpPr>
          <p:cNvPr id="348" name="Google Shape;348;p4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Meta-analisis hasil penelitian psikoterapi, yang membandingkannya dengan kelompok kontrol, sangat membuktikan efektivitas psikoterapi.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Tapi, masih dipertanyakan: </a:t>
            </a:r>
            <a:endParaRPr/>
          </a:p>
          <a:p>
            <a:pPr marL="11430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Apakah terdapat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perbedaan relatif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dari efektivitas berbagai tipe psikoterapi?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Dukungan empiris hanyalah bagi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tertentu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telah menunjukkan manfaat signifikan, dibandingkan dengan prosedur kontrol, dalam penelitian saintifik.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9" name="Google Shape;349;p46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350" name="Google Shape;350;p4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Efektivitas Psikoterapi (Faktor Nonspesifik)</a:t>
            </a:r>
            <a:endParaRPr/>
          </a:p>
        </p:txBody>
      </p:sp>
      <p:sp>
        <p:nvSpPr>
          <p:cNvPr id="356" name="Google Shape;356;p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Tingkat keberhasilan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dari penanganan tertentu, atau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faktor nonspesifik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pada beragam terapi, </a:t>
            </a:r>
            <a:b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masih terus diperbincangkan.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Faktor nonspesifik,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Empati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Dukungan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Perhatian dari terapis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Perkembangan koalisi terapeutik dan koalisi kerja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adalah umum pada berbagai jenis terapi.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7" name="Google Shape;357;p47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358" name="Google Shape;358;p4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Faktor Multikultur</a:t>
            </a:r>
            <a:endParaRPr/>
          </a:p>
        </p:txBody>
      </p:sp>
      <p:sp>
        <p:nvSpPr>
          <p:cNvPr id="364" name="Google Shape;364;p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Terapis harus sensitif terhadap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perbedaan budaya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dan pengaruhnya terhadap proses terapeutik.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Beberapa bentuk terapi bisa jadi memiliki efektivitas beragam, saat diberikan pada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kelompok budaya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berbeda.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Terapis kompeten-budaya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paham dan menghargai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perbedaan budaya yang dapat memengaruhi praktik psikoterapi.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5" name="Google Shape;365;p48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366" name="Google Shape;366;p4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4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Hambatan bagi Etnis Minoritas</a:t>
            </a:r>
            <a:endParaRPr/>
          </a:p>
        </p:txBody>
      </p:sp>
      <p:sp>
        <p:nvSpPr>
          <p:cNvPr id="372" name="Google Shape;372;p4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Faktor-faktor yang membatasi etnis minoritas dalam menggunakan layanan kesehatan mental, termasuk: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Faktor budaya, yang terkait preferensi akan pertolongan dalam bentuk lain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Ketidakpercayaan kultural akan sistem kesehatan mental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Halangan budaya maupun bahasa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Masalah finansial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Aksesibilitas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3" name="Google Shape;373;p49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374" name="Google Shape;374;p4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5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Obat Psikotropika atau Psikiatris</a:t>
            </a:r>
            <a:endParaRPr/>
          </a:p>
        </p:txBody>
      </p:sp>
      <p:sp>
        <p:nvSpPr>
          <p:cNvPr id="380" name="Google Shape;380;p5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Tiga kelas obat psikiatris utama adalah: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Obat antikecemasan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Antidepresan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Antipsikosis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1" name="Google Shape;381;p5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38</a:t>
            </a:fld>
            <a:endParaRPr/>
          </a:p>
        </p:txBody>
      </p:sp>
      <p:sp>
        <p:nvSpPr>
          <p:cNvPr id="382" name="Google Shape;382;p50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5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Obat Psikotropika atau Psikiatris: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Obat Antikecemasan &amp; Antidepresan</a:t>
            </a:r>
            <a:endParaRPr/>
          </a:p>
        </p:txBody>
      </p:sp>
      <p:sp>
        <p:nvSpPr>
          <p:cNvPr id="388" name="Google Shape;388;p51"/>
          <p:cNvSpPr txBox="1">
            <a:spLocks noGrp="1"/>
          </p:cNvSpPr>
          <p:nvPr>
            <p:ph type="body" idx="1"/>
          </p:nvPr>
        </p:nvSpPr>
        <p:spPr>
          <a:xfrm>
            <a:off x="457200" y="1530928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Obat antikecemasan dan antidepresan mungkin tidak lebih efektif daripada penanganan psikologis.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Obat antikecemasan (seperti Valium) dapat meredakan </a:t>
            </a: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kecemasan jangka pendek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tapi tidak dapat langsung membantu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penyelesaian masalah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atau mengatasi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stres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Antidepresan (seperti Prozac dan Zoloft) dapat membantu meringankan </a:t>
            </a: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depresi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tapi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tidak menyembuhkan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juga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berisiko efek samping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9" name="Google Shape;389;p51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390" name="Google Shape;390;p5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Biologis: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Neuron</a:t>
            </a:r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Bagian-bagian neuron termasuk: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Tubuh sel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(soma) menjalankan fungsi metabolisme sel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Dendrit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(filamen) menerima pesan (impuls saraf) dari neuron tetangga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Akson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merupakan struktur seperti kabel, yang membawa impuls saraf di sepanjang neuron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Kuncup terminal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adalah struktur bercabang kecil di ujung akson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Selubung mielin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pelapis beberapa neuron, yang mempercepat transmisi impuls saraf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6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110" name="Google Shape;110;p1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5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Obat Psikotropika atau Psikiatris: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Obat Antikonvulsif &amp; Antipsikosis</a:t>
            </a:r>
            <a:endParaRPr/>
          </a:p>
        </p:txBody>
      </p:sp>
      <p:sp>
        <p:nvSpPr>
          <p:cNvPr id="396" name="Google Shape;396;p5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Pada banyak kasus, litium dan obat antikonvulsif membantu stabilisasi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perubahan mood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pada gangguan bipolar.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Obat antipsikosis membantu mengontrol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gejala psikosis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membahayakan, tapi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penggunaannya secara teratur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diasosiasikan dengan risiko efek samping yang serius.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7" name="Google Shape;397;p52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398" name="Google Shape;398;p5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5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Terapi Elektrokonvulsif</a:t>
            </a:r>
            <a:endParaRPr/>
          </a:p>
        </p:txBody>
      </p:sp>
      <p:sp>
        <p:nvSpPr>
          <p:cNvPr id="404" name="Google Shape;404;p5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ECT memberi serangkaian sengatan listrik pada otak, secara dramatis dapat menyembuhkan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depresi berat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bahkan bagi orang yang gagal merespons penanganan lainnya.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Tapi, ECT adalah bentuk pengobatan invasif yang: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Dikaitkan dengan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tingkat kambuh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tinggi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Pasien berisiko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hilang ingatan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terutama atas kejadian di sekitar waktu pengobatan ini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05" name="Google Shape;405;p53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406" name="Google Shape;406;p5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Psychosurgery</a:t>
            </a:r>
            <a:endParaRPr/>
          </a:p>
        </p:txBody>
      </p:sp>
      <p:sp>
        <p:nvSpPr>
          <p:cNvPr id="412" name="Google Shape;412;p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Psychosurgery tidak digunakan lagi sebagai bentuk penanganan, karena mengandung konsekuensi merugikan.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3" name="Google Shape;413;p5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42</a:t>
            </a:fld>
            <a:endParaRPr/>
          </a:p>
        </p:txBody>
      </p:sp>
      <p:sp>
        <p:nvSpPr>
          <p:cNvPr id="414" name="Google Shape;414;p54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5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Terapi Biomedis</a:t>
            </a:r>
            <a:endParaRPr/>
          </a:p>
        </p:txBody>
      </p:sp>
      <p:sp>
        <p:nvSpPr>
          <p:cNvPr id="420" name="Google Shape;420;p5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biomedis berbentuk terapi obat dan ECT dapat membantu: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Meringankan gejala yang mengganggu—kecemasan, depresi, dan mania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Membantu stabilisasi perubahan mood pasien bipolar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Mengendalikan halusinasi dan delusi pasien skizofrenia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Tapi, terapi ini tidak dapat menyembuhkan.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1" name="Google Shape;421;p55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422" name="Google Shape;422;p5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5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Psikoterapi</a:t>
            </a:r>
            <a:endParaRPr/>
          </a:p>
        </p:txBody>
      </p:sp>
      <p:sp>
        <p:nvSpPr>
          <p:cNvPr id="428" name="Google Shape;428;p5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Psikoterapi dapat seefektif terapi obat, dalam menangani beberapa masalah terkait kecemasan dan depresi, tanpa: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Risiko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efek samping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dari konsumsi obat-obatan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Kemungkinan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ketergantungan fisiologis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1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9" name="Google Shape;429;p56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430" name="Google Shape;430;p5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Penanganan:  </a:t>
            </a:r>
            <a:b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Terapi Obat &amp; Psikologis</a:t>
            </a:r>
            <a:endParaRPr/>
          </a:p>
        </p:txBody>
      </p:sp>
      <p:sp>
        <p:nvSpPr>
          <p:cNvPr id="436" name="Google Shape;436;p5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Pada beberapa kasus,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kombinasi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psikologis dan terapi obat bisa jadi lebih efektif, daripada hanya salah satu dari pendekatan penanganan tersebut.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7" name="Google Shape;437;p5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45</a:t>
            </a:fld>
            <a:endParaRPr/>
          </a:p>
        </p:txBody>
      </p:sp>
      <p:sp>
        <p:nvSpPr>
          <p:cNvPr id="438" name="Google Shape;438;p57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Biologis: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Sistem Saraf</a:t>
            </a:r>
            <a:endParaRPr/>
          </a:p>
        </p:txBody>
      </p:sp>
      <p:sp>
        <p:nvSpPr>
          <p:cNvPr id="116" name="Google Shape;116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saraf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terdiri dari dua bagian utama: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saraf pusat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saraf tepi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1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fld>
            <a:endParaRPr/>
          </a:p>
        </p:txBody>
      </p:sp>
      <p:sp>
        <p:nvSpPr>
          <p:cNvPr id="118" name="Google Shape;118;p17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Biologis: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Sistem Saraf</a:t>
            </a:r>
            <a:endParaRPr/>
          </a:p>
        </p:txBody>
      </p:sp>
      <p:sp>
        <p:nvSpPr>
          <p:cNvPr id="124" name="Google Shape;124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saraf pusat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terdiri dari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otak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tulang belakang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bertanggung jawab untuk: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Mengendalikan fungsi tubuh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Melakukan fungsi mental yang lebih tinggi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fld>
            <a:endParaRPr/>
          </a:p>
        </p:txBody>
      </p:sp>
      <p:sp>
        <p:nvSpPr>
          <p:cNvPr id="126" name="Google Shape;126;p18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Biologis: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Sistem Saraf Tepi</a:t>
            </a:r>
            <a:endParaRPr/>
          </a:p>
        </p:txBody>
      </p:sp>
      <p:sp>
        <p:nvSpPr>
          <p:cNvPr id="132" name="Google Shape;132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saraf tepi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terdiri dari dua bagian utama, yaitu: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saraf somatis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mengantarkan pesan antara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saraf pusat dan organ indra maupun otot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saraf otonom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mengendalikan proses tubuh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tidak sadar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19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134" name="Google Shape;134;p1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Biologis: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Sistem Saraf Otonom</a:t>
            </a:r>
            <a:endParaRPr/>
          </a:p>
        </p:txBody>
      </p:sp>
      <p:sp>
        <p:nvSpPr>
          <p:cNvPr id="140" name="Google Shape;140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saraf otonom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memiliki dua cabang/subbagian, yakni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simpatis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parasimpatis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Kedua cabang ini memiliki pengaruh yang berlawanan: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saraf simpatis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menggerakkan sumber daya tubuh yang diperlukan untuk pengerahan tenaga atau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merespons stres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 saraf parasimpatis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mengisi kembali sumber daya tubuh dan mengendalikan tubuh saat relaksasi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20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142" name="Google Shape;142;p2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Biologis: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Korteks Serebral</a:t>
            </a:r>
            <a:endParaRPr/>
          </a:p>
        </p:txBody>
      </p:sp>
      <p:sp>
        <p:nvSpPr>
          <p:cNvPr id="148" name="Google Shape;148;p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Korteks serebral terdiri dari empat bagian (lobus):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Lobus oksipital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terlibat memproses stimulus visual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Lobus temporal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terlibat memproses stimulus suara atau auditoris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Lobus parietal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terlibat dalam memproses sensasi sentuhan, suhu, dan rasa sakit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Lobus frontal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bertanggung jawab mengendalikan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pergerakan otot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(korteks motorik), dan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fungsi mental yang lebih tinggi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(korteks prafrontal)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" name="Google Shape;149;p21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&amp; Metode Penangan Kontemporer atas Perilaku Abnormal</a:t>
            </a:r>
            <a:endParaRPr/>
          </a:p>
        </p:txBody>
      </p:sp>
      <p:sp>
        <p:nvSpPr>
          <p:cNvPr id="150" name="Google Shape;150;p2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1979</Words>
  <Application>Microsoft Office PowerPoint</Application>
  <PresentationFormat>On-screen Show (4:3)</PresentationFormat>
  <Paragraphs>300</Paragraphs>
  <Slides>45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Calibri</vt:lpstr>
      <vt:lpstr>Times New Roman</vt:lpstr>
      <vt:lpstr>Office Theme</vt:lpstr>
      <vt:lpstr>PowerPoint Presentation</vt:lpstr>
      <vt:lpstr>Perspektif &amp; Metode Penangan Kontemporer atas Perilaku Abnormal</vt:lpstr>
      <vt:lpstr>Perspektif Biologis:  Saraf</vt:lpstr>
      <vt:lpstr>Perspektif Biologis:  Neuron</vt:lpstr>
      <vt:lpstr>Perspektif Biologis:  Sistem Saraf</vt:lpstr>
      <vt:lpstr>Perspektif Biologis:  Sistem Saraf</vt:lpstr>
      <vt:lpstr>Perspektif Biologis:  Sistem Saraf Tepi</vt:lpstr>
      <vt:lpstr>Perspektif Biologis:  Sistem Saraf Otonom</vt:lpstr>
      <vt:lpstr>Perspektif Biologis:  Korteks Serebral</vt:lpstr>
      <vt:lpstr>Perspektif Biologis &amp; Perilaku Abnormal:  Implikasi Faktor Biologis</vt:lpstr>
      <vt:lpstr>Perspektif Biologis &amp; Perilaku Abnormal:  Interaksi, Bukan Takdir </vt:lpstr>
      <vt:lpstr>Perspektif Biologis &amp; Perilaku Abnormal:  Peran Genetika</vt:lpstr>
      <vt:lpstr>Perspektif Psikologis:   Model Psikodinamika</vt:lpstr>
      <vt:lpstr>Model Psikodinamika</vt:lpstr>
      <vt:lpstr>Perspektif Psikologis:   Model Pembelajaran</vt:lpstr>
      <vt:lpstr>Model Pembelajaran</vt:lpstr>
      <vt:lpstr>Perspektif Psikologis:  Model Humanistik</vt:lpstr>
      <vt:lpstr>Model Humanistik</vt:lpstr>
      <vt:lpstr>Perspektif Psikologis:  Model Kognitif</vt:lpstr>
      <vt:lpstr>Model Kognitif </vt:lpstr>
      <vt:lpstr>Perspektif Sosiokultural</vt:lpstr>
      <vt:lpstr>Perspektif Sosiokultural:   Faktor Sosial</vt:lpstr>
      <vt:lpstr>Perspektif Biopsikososial</vt:lpstr>
      <vt:lpstr>Perspektif Biopsikososial:   Model Diatesis Stres</vt:lpstr>
      <vt:lpstr>Metode Penanganan:  Tenaga Ahlinya</vt:lpstr>
      <vt:lpstr>Metode Penanganan:  Tujuan &amp; Teknik (Terapi Psikodinamika)</vt:lpstr>
      <vt:lpstr>Metode Penanganan:  Tujuan &amp; Teknik (Terapi Perilaku)</vt:lpstr>
      <vt:lpstr>Metode Penanganan:  Tujuan &amp; Teknik (Terapi Kognitif)</vt:lpstr>
      <vt:lpstr>Metode Penanganan:  Tujuan &amp; Teknik (Terapi Kognitif-Perilaku)</vt:lpstr>
      <vt:lpstr>Metode Penanganan:  Tujuan &amp; Teknik (Terapi Humanistik)</vt:lpstr>
      <vt:lpstr>Metode Penanganan:  Tujuan &amp; Teknik (Terapi Eklektik)</vt:lpstr>
      <vt:lpstr>Metode Penanganan:  Tujuan &amp; Teknik (Terapi Kelompok &amp; Pasangan)</vt:lpstr>
      <vt:lpstr>Metode Penanganan:  Tujuan &amp; Teknik (Terapi Keluarga)</vt:lpstr>
      <vt:lpstr>Metode Penanganan:   Efektivitas Psikoterapi</vt:lpstr>
      <vt:lpstr>Metode Penanganan:   Efektivitas Psikoterapi (Faktor Nonspesifik)</vt:lpstr>
      <vt:lpstr>Metode Penanganan:  Faktor Multikultur</vt:lpstr>
      <vt:lpstr>Metode Penanganan:   Hambatan bagi Etnis Minoritas</vt:lpstr>
      <vt:lpstr>Metode Penanganan:   Obat Psikotropika atau Psikiatris</vt:lpstr>
      <vt:lpstr>Obat Psikotropika atau Psikiatris:   Obat Antikecemasan &amp; Antidepresan</vt:lpstr>
      <vt:lpstr>Obat Psikotropika atau Psikiatris:   Obat Antikonvulsif &amp; Antipsikosis</vt:lpstr>
      <vt:lpstr>Metode Penanganan:   Terapi Elektrokonvulsif</vt:lpstr>
      <vt:lpstr>Metode Penanganan:  Psychosurgery</vt:lpstr>
      <vt:lpstr>Metode Penanganan:  Terapi Biomedis</vt:lpstr>
      <vt:lpstr>Metode Penanganan:  Psikoterapi</vt:lpstr>
      <vt:lpstr>Metode Penanganan:   Terapi Obat &amp; Psikologis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Ara</cp:lastModifiedBy>
  <cp:revision>1</cp:revision>
  <dcterms:modified xsi:type="dcterms:W3CDTF">2021-10-14T05:34:52Z</dcterms:modified>
</cp:coreProperties>
</file>